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3940-B075-40E1-B80A-D97D911F0397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3DC-0ED3-40D5-9FCA-30C3371030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3940-B075-40E1-B80A-D97D911F0397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3DC-0ED3-40D5-9FCA-30C337103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3940-B075-40E1-B80A-D97D911F0397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3DC-0ED3-40D5-9FCA-30C337103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3940-B075-40E1-B80A-D97D911F0397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3DC-0ED3-40D5-9FCA-30C3371030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3940-B075-40E1-B80A-D97D911F0397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3DC-0ED3-40D5-9FCA-30C337103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3940-B075-40E1-B80A-D97D911F0397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3DC-0ED3-40D5-9FCA-30C3371030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3940-B075-40E1-B80A-D97D911F0397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3DC-0ED3-40D5-9FCA-30C3371030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3940-B075-40E1-B80A-D97D911F0397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3DC-0ED3-40D5-9FCA-30C337103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3940-B075-40E1-B80A-D97D911F0397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3DC-0ED3-40D5-9FCA-30C337103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3940-B075-40E1-B80A-D97D911F0397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3DC-0ED3-40D5-9FCA-30C337103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3940-B075-40E1-B80A-D97D911F0397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13DC-0ED3-40D5-9FCA-30C3371030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C73940-B075-40E1-B80A-D97D911F0397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5313DC-0ED3-40D5-9FCA-30C3371030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628800"/>
            <a:ext cx="7175351" cy="1793167"/>
          </a:xfrm>
        </p:spPr>
        <p:txBody>
          <a:bodyPr/>
          <a:lstStyle/>
          <a:p>
            <a:pPr algn="ctr"/>
            <a:r>
              <a:rPr lang="ru-RU" dirty="0" smtClean="0"/>
              <a:t>Интерактивные технологии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4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98254"/>
              </p:ext>
            </p:extLst>
          </p:nvPr>
        </p:nvGraphicFramePr>
        <p:xfrm>
          <a:off x="827584" y="260648"/>
          <a:ext cx="7344816" cy="6454116"/>
        </p:xfrm>
        <a:graphic>
          <a:graphicData uri="http://schemas.openxmlformats.org/drawingml/2006/table">
            <a:tbl>
              <a:tblPr firstRow="1" firstCol="1" bandRow="1"/>
              <a:tblGrid>
                <a:gridCol w="3672025"/>
                <a:gridCol w="3672791"/>
              </a:tblGrid>
              <a:tr h="224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Классно-урочная форма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9" marR="4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Коллективный способ обучения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9" marR="4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«все учащиеся класса продвигаются вперед одним и тем же темпом»;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«класс есть не что иное, как объединение одинаково успевающих учеников для того, чтобы легче можно было вести вместе к одной и той же цели всех, кто занят одним и тем же и относятся к обучению с одинаковым прилежанием»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9" marR="4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учащиеся класса продвигаются вперед в индивидуальном темпе в соответствии с зоной их ближайшего развития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9" marR="4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«когда учитель что-нибудь говорит, излагает, объясняет, то все должны слушать с напряженным вниманием»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9" marR="4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участники работают друг с другом в парах и состав пар периодически меняется, в итоге получается, что каждый член коллектива работает по очереди с каждым, при этом некоторые из них могут работать индивидуально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9" marR="4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0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«учитель работает с твердым классом, одновременно со всеми, с неизменяющимся составом учащихся и приблизительно одинаковым уровнем развития»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9" marR="4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организуется в парах сменного состава,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 позволяет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обеспечить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взаимообучение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взаимоконтроль обучаемых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9" marR="4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учитель рассказывает – учащиеся повторяют и запоминают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9" marR="4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результате постоянного повторения упражнений совершенствуются навыки логического мышления 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понимания,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т.к.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обсуждение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одной информации с несколькими сменными партнерами увеличивает число ассоциативных связей, а значит, обеспечивает более прочное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усвоение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69" marR="41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948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152471" cy="2016224"/>
          </a:xfrm>
        </p:spPr>
        <p:txBody>
          <a:bodyPr/>
          <a:lstStyle/>
          <a:p>
            <a:pPr algn="ctr"/>
            <a:r>
              <a:rPr lang="ru-RU" sz="3200" dirty="0" smtClean="0"/>
              <a:t>Технология коллективного обучения с применением образовательной робототехники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449" y="4211928"/>
            <a:ext cx="2500883" cy="25008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924944"/>
            <a:ext cx="2999234" cy="20040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3027" y="2780928"/>
            <a:ext cx="3054885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905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0449" y="3933056"/>
            <a:ext cx="6512511" cy="862031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i="1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>Что делать?</a:t>
            </a:r>
            <a:br>
              <a:rPr lang="ru-RU" sz="4800" i="1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731520"/>
            <a:ext cx="7128792" cy="500173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«Не хочет учиться!»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>«А мог бы прекрасно заниматься!»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«Желанья нет!»</a:t>
            </a:r>
          </a:p>
        </p:txBody>
      </p:sp>
    </p:spTree>
    <p:extLst>
      <p:ext uri="{BB962C8B-B14F-4D97-AF65-F5344CB8AC3E}">
        <p14:creationId xmlns:p14="http://schemas.microsoft.com/office/powerpoint/2010/main" val="319999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43808" y="548680"/>
            <a:ext cx="3600400" cy="10081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МОДЕЛИ ОБУЧЕНИЯ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39552" y="2254012"/>
            <a:ext cx="2952328" cy="1463020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Пассивная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(по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В.В.Гузееву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экстраактивная)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707904" y="3789040"/>
            <a:ext cx="2376264" cy="1296144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Активная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интраактивная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414715" y="2320990"/>
            <a:ext cx="2477763" cy="1396042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Интерактивная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(интерактивная)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555776" y="1628800"/>
            <a:ext cx="115212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377" y="1616455"/>
            <a:ext cx="999831" cy="99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41001">
            <a:off x="4036899" y="2009511"/>
            <a:ext cx="1428026" cy="142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9351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Интерактивность </a:t>
            </a:r>
            <a:r>
              <a:rPr lang="ru-RU" sz="2400" dirty="0" smtClean="0"/>
              <a:t> - способность взаимодействовать или находиться в режиме беседы, диалога с кем-либо (человек), с чем-либо (компьютер).</a:t>
            </a:r>
          </a:p>
          <a:p>
            <a:r>
              <a:rPr lang="ru-RU" sz="2400" b="1" i="1" dirty="0" smtClean="0"/>
              <a:t>Интерактивное обучение </a:t>
            </a:r>
            <a:r>
              <a:rPr lang="ru-RU" sz="2400" dirty="0" smtClean="0"/>
              <a:t>– это обучение погруженное в общение. </a:t>
            </a:r>
          </a:p>
        </p:txBody>
      </p:sp>
    </p:spTree>
    <p:extLst>
      <p:ext uri="{BB962C8B-B14F-4D97-AF65-F5344CB8AC3E}">
        <p14:creationId xmlns:p14="http://schemas.microsoft.com/office/powerpoint/2010/main" val="2141621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6512511" cy="1143000"/>
          </a:xfrm>
        </p:spPr>
        <p:txBody>
          <a:bodyPr/>
          <a:lstStyle/>
          <a:p>
            <a:pPr algn="ctr"/>
            <a:r>
              <a:rPr lang="ru-RU" sz="3200" smtClean="0"/>
              <a:t>Технология интерактивного </a:t>
            </a:r>
            <a:r>
              <a:rPr lang="ru-RU" sz="3200" dirty="0" smtClean="0"/>
              <a:t>обучения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2204864"/>
            <a:ext cx="2232248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Учащийся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0426" y="3665589"/>
            <a:ext cx="2232248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Учащийся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55770" y="5085184"/>
            <a:ext cx="2232248" cy="7402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Учащийся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6300192" y="2996952"/>
            <a:ext cx="0" cy="64807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6300192" y="4437112"/>
            <a:ext cx="0" cy="64807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  <a:endCxn id="7" idx="0"/>
          </p:cNvCxnSpPr>
          <p:nvPr/>
        </p:nvCxnSpPr>
        <p:spPr>
          <a:xfrm flipH="1">
            <a:off x="6396550" y="2996952"/>
            <a:ext cx="11654" cy="66863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421307" y="4437112"/>
            <a:ext cx="32111" cy="64807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971600" y="3180044"/>
            <a:ext cx="2448272" cy="15481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/>
          <p:cNvCxnSpPr>
            <a:endCxn id="21" idx="5"/>
          </p:cNvCxnSpPr>
          <p:nvPr/>
        </p:nvCxnSpPr>
        <p:spPr>
          <a:xfrm flipH="1" flipV="1">
            <a:off x="3061331" y="4501491"/>
            <a:ext cx="2194439" cy="1087749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1"/>
            <a:endCxn id="21" idx="6"/>
          </p:cNvCxnSpPr>
          <p:nvPr/>
        </p:nvCxnSpPr>
        <p:spPr>
          <a:xfrm flipH="1" flipV="1">
            <a:off x="3419872" y="3954130"/>
            <a:ext cx="1860554" cy="107503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1"/>
          </p:cNvCxnSpPr>
          <p:nvPr/>
        </p:nvCxnSpPr>
        <p:spPr>
          <a:xfrm flipH="1">
            <a:off x="3203848" y="2600908"/>
            <a:ext cx="2088232" cy="90010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1" idx="7"/>
          </p:cNvCxnSpPr>
          <p:nvPr/>
        </p:nvCxnSpPr>
        <p:spPr>
          <a:xfrm flipV="1">
            <a:off x="3061331" y="2416241"/>
            <a:ext cx="2242925" cy="99052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419872" y="3786298"/>
            <a:ext cx="1860554" cy="11075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203848" y="4365104"/>
            <a:ext cx="2051922" cy="93610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392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557808"/>
            <a:ext cx="6512511" cy="1143000"/>
          </a:xfrm>
        </p:spPr>
        <p:txBody>
          <a:bodyPr/>
          <a:lstStyle/>
          <a:p>
            <a:pPr marL="228600" lvl="0" indent="-182880">
              <a:lnSpc>
                <a:spcPct val="115000"/>
              </a:lnSpc>
              <a:spcBef>
                <a:spcPct val="20000"/>
              </a:spcBef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Целевые ориентации</a:t>
            </a:r>
            <a:r>
              <a:rPr lang="ru-RU" sz="17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7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700808"/>
            <a:ext cx="6400800" cy="347472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Активизация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индивидуальных умственных процессов учащихся.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Возбуждение внутреннего диалога у учащегося.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понимания информации, являющейся предметом обмена.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Индивидуализация педагогического взаимодействия.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 учащегося на позицию субъекта обучения.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Достижение двусторонней связи при обмене информацией между учащимися.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877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5760"/>
            <a:ext cx="6512511" cy="1143000"/>
          </a:xfrm>
        </p:spPr>
        <p:txBody>
          <a:bodyPr/>
          <a:lstStyle/>
          <a:p>
            <a:pPr algn="ctr"/>
            <a:r>
              <a:rPr lang="ru-RU" sz="5400" dirty="0" smtClean="0"/>
              <a:t>Учитель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636912"/>
            <a:ext cx="2376264" cy="3528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Информатор-эксперт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Излагает текстовый материал,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Демонстрирует видеоряд,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Отвечает на вопросы участников,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О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тслеживает результаты процесса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17315" y="2636912"/>
            <a:ext cx="2381378" cy="3528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Организатор-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фасилитатор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Разбивает на подгруппы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Побуждает самостоятельно собирать данные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Координирует выполнение заданий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мини-презентаций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06596" y="2636912"/>
            <a:ext cx="2169859" cy="35283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обращается к опыту учеников,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искать решение задач,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самостоятельно ставить задачи 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355976" y="1268760"/>
            <a:ext cx="504056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475656" y="1052736"/>
            <a:ext cx="504056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247978" y="1124744"/>
            <a:ext cx="472265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806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37649" y="2562366"/>
            <a:ext cx="2160240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Интерактивные технологии и методы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10208" y="1268760"/>
            <a:ext cx="1584176" cy="11521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085078" y="224644"/>
            <a:ext cx="2160240" cy="11521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04048" y="270324"/>
            <a:ext cx="1584176" cy="11521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малых группах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804248" y="2852936"/>
            <a:ext cx="2160240" cy="11521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Лекции с проблемным изложением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23528" y="2996952"/>
            <a:ext cx="1584176" cy="11521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карусели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3528" y="4581128"/>
            <a:ext cx="2359395" cy="11521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Эвристическая беседа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347864" y="4941168"/>
            <a:ext cx="2304255" cy="11521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Конференции, дискуссии, дебаты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317416" y="4581128"/>
            <a:ext cx="2359039" cy="11521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Коллективное обучение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660232" y="1268760"/>
            <a:ext cx="1656184" cy="115212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Деловые игры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3563888" y="1376772"/>
            <a:ext cx="497396" cy="1162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4860032" y="1422452"/>
            <a:ext cx="792087" cy="1116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580111" y="2060848"/>
            <a:ext cx="1080121" cy="611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5" idx="3"/>
            <a:endCxn id="10" idx="2"/>
          </p:cNvCxnSpPr>
          <p:nvPr/>
        </p:nvCxnSpPr>
        <p:spPr>
          <a:xfrm>
            <a:off x="5597889" y="3138430"/>
            <a:ext cx="1206359" cy="29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14" idx="1"/>
          </p:cNvCxnSpPr>
          <p:nvPr/>
        </p:nvCxnSpPr>
        <p:spPr>
          <a:xfrm>
            <a:off x="5580111" y="3700804"/>
            <a:ext cx="1082778" cy="1049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427984" y="3700804"/>
            <a:ext cx="1328" cy="1240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12" idx="7"/>
          </p:cNvCxnSpPr>
          <p:nvPr/>
        </p:nvCxnSpPr>
        <p:spPr>
          <a:xfrm flipH="1">
            <a:off x="2337398" y="3738072"/>
            <a:ext cx="1226490" cy="1011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11" idx="6"/>
          </p:cNvCxnSpPr>
          <p:nvPr/>
        </p:nvCxnSpPr>
        <p:spPr>
          <a:xfrm flipH="1">
            <a:off x="1907704" y="3429000"/>
            <a:ext cx="15125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1835696" y="2080369"/>
            <a:ext cx="1601954" cy="8265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40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98741"/>
              </p:ext>
            </p:extLst>
          </p:nvPr>
        </p:nvGraphicFramePr>
        <p:xfrm>
          <a:off x="539552" y="260648"/>
          <a:ext cx="7848872" cy="1110978"/>
        </p:xfrm>
        <a:graphic>
          <a:graphicData uri="http://schemas.openxmlformats.org/drawingml/2006/table">
            <a:tbl>
              <a:tblPr firstRow="1" firstCol="1" bandRow="1"/>
              <a:tblGrid>
                <a:gridCol w="3924026"/>
                <a:gridCol w="3924846"/>
              </a:tblGrid>
              <a:tr h="370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Классно-урочная форма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Коллективный способ обучения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352928" cy="5184576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/>
              <a:t>Слова для справок: </a:t>
            </a:r>
            <a:endParaRPr lang="ru-RU" b="1" u="sng" dirty="0" smtClean="0"/>
          </a:p>
          <a:p>
            <a:pPr marL="45720" indent="0">
              <a:buNone/>
            </a:pPr>
            <a:r>
              <a:rPr lang="ru-RU" dirty="0"/>
              <a:t>- «все учащиеся класса продвигаются вперед одним и тем же темпом»; </a:t>
            </a:r>
          </a:p>
          <a:p>
            <a:pPr marL="45720" indent="0">
              <a:buNone/>
            </a:pPr>
            <a:r>
              <a:rPr lang="ru-RU" dirty="0" smtClean="0"/>
              <a:t>- </a:t>
            </a:r>
            <a:r>
              <a:rPr lang="ru-RU" dirty="0"/>
              <a:t>работа организуется в парах сменного состава, </a:t>
            </a:r>
            <a:r>
              <a:rPr lang="ru-RU" dirty="0" smtClean="0"/>
              <a:t>что позволяет </a:t>
            </a:r>
            <a:r>
              <a:rPr lang="ru-RU" dirty="0"/>
              <a:t>обеспечить </a:t>
            </a:r>
            <a:r>
              <a:rPr lang="ru-RU" dirty="0" err="1"/>
              <a:t>взаимообучение</a:t>
            </a:r>
            <a:r>
              <a:rPr lang="ru-RU" dirty="0"/>
              <a:t> и взаимоконтроль обучаемых; </a:t>
            </a:r>
          </a:p>
          <a:p>
            <a:pPr marL="45720" indent="0">
              <a:buNone/>
            </a:pPr>
            <a:r>
              <a:rPr lang="ru-RU" dirty="0"/>
              <a:t>- «класс есть не что иное, как объединение одинаково успевающих учеников для того, чтобы легче можно было вести вместе к одной и той же цели всех, кто занят одним и тем же и относятся к обучению с одинаковым прилежанием»;</a:t>
            </a:r>
          </a:p>
          <a:p>
            <a:pPr marL="45720" indent="0">
              <a:buNone/>
            </a:pPr>
            <a:r>
              <a:rPr lang="ru-RU" dirty="0"/>
              <a:t>- учитель рассказывает – учащиеся повторяют и запоминают; </a:t>
            </a:r>
          </a:p>
          <a:p>
            <a:pPr marL="45720" indent="0">
              <a:buNone/>
            </a:pPr>
            <a:r>
              <a:rPr lang="ru-RU" dirty="0"/>
              <a:t>- «учитель работает с твердым классом, одновременно со всеми, с неизменяющимся составом учащихся и приблизительно одинаковым уровнем развития»;</a:t>
            </a:r>
          </a:p>
          <a:p>
            <a:pPr marL="45720" indent="0">
              <a:buNone/>
            </a:pPr>
            <a:r>
              <a:rPr lang="ru-RU" dirty="0"/>
              <a:t>- </a:t>
            </a:r>
            <a:r>
              <a:rPr lang="ru-RU" dirty="0" smtClean="0"/>
              <a:t>все </a:t>
            </a:r>
            <a:r>
              <a:rPr lang="ru-RU" dirty="0"/>
              <a:t>участники работают друг с другом в парах и состав пар периодически меняется; в итоге получается, что каждый член коллектива работает по очереди с каждым, при этом некоторые из них могут работать индивидуально; </a:t>
            </a:r>
          </a:p>
          <a:p>
            <a:pPr marL="45720" indent="0">
              <a:buNone/>
            </a:pPr>
            <a:r>
              <a:rPr lang="ru-RU" dirty="0"/>
              <a:t>- «когда учитель что-нибудь говорит, излагает, объясняет, то все должны слушать с напряженным вниманием»;</a:t>
            </a:r>
          </a:p>
          <a:p>
            <a:pPr marL="45720" indent="0">
              <a:buNone/>
            </a:pPr>
            <a:r>
              <a:rPr lang="ru-RU" dirty="0" smtClean="0"/>
              <a:t>- </a:t>
            </a:r>
            <a:r>
              <a:rPr lang="ru-RU" dirty="0"/>
              <a:t>учащиеся класса продвигаются вперед в индивидуальном темпе в соответствии с зоной их ближайшего развития;</a:t>
            </a:r>
          </a:p>
          <a:p>
            <a:pPr marL="45720" indent="0">
              <a:buNone/>
            </a:pPr>
            <a:r>
              <a:rPr lang="ru-RU" dirty="0"/>
              <a:t>- в результате постоянного повторения упражнений совершенствуются навыки логического мышления и </a:t>
            </a:r>
            <a:r>
              <a:rPr lang="ru-RU" dirty="0" smtClean="0"/>
              <a:t>понимания, т.к. обсуждение </a:t>
            </a:r>
            <a:r>
              <a:rPr lang="ru-RU" dirty="0"/>
              <a:t>одной информации с несколькими сменными партнерами увеличивает число ассоциативных связей, а значит, обеспечивает более прочное </a:t>
            </a:r>
            <a:r>
              <a:rPr lang="ru-RU" dirty="0" smtClean="0"/>
              <a:t>усвоение. 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0722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176</TotalTime>
  <Words>623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Интерактивные технологии</vt:lpstr>
      <vt:lpstr>Что делать? </vt:lpstr>
      <vt:lpstr>Презентация PowerPoint</vt:lpstr>
      <vt:lpstr>Презентация PowerPoint</vt:lpstr>
      <vt:lpstr>Технология интерактивного обучения</vt:lpstr>
      <vt:lpstr>Целевые ориентации </vt:lpstr>
      <vt:lpstr>Учитель </vt:lpstr>
      <vt:lpstr>Презентация PowerPoint</vt:lpstr>
      <vt:lpstr>Презентация PowerPoint</vt:lpstr>
      <vt:lpstr>Презентация PowerPoint</vt:lpstr>
      <vt:lpstr>Технология коллективного обучения с применением образовательной робототехники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технологии</dc:title>
  <dc:creator>Кабинет_107</dc:creator>
  <cp:lastModifiedBy>user</cp:lastModifiedBy>
  <cp:revision>20</cp:revision>
  <dcterms:created xsi:type="dcterms:W3CDTF">2015-03-05T07:48:37Z</dcterms:created>
  <dcterms:modified xsi:type="dcterms:W3CDTF">2015-03-23T18:44:53Z</dcterms:modified>
</cp:coreProperties>
</file>