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2" r:id="rId5"/>
    <p:sldId id="257" r:id="rId6"/>
    <p:sldId id="258" r:id="rId7"/>
    <p:sldId id="259" r:id="rId8"/>
    <p:sldId id="260" r:id="rId9"/>
    <p:sldId id="262" r:id="rId10"/>
    <p:sldId id="264" r:id="rId11"/>
    <p:sldId id="265" r:id="rId12"/>
    <p:sldId id="266" r:id="rId13"/>
    <p:sldId id="270" r:id="rId14"/>
    <p:sldId id="271" r:id="rId15"/>
    <p:sldId id="277" r:id="rId16"/>
    <p:sldId id="281" r:id="rId17"/>
    <p:sldId id="278" r:id="rId18"/>
    <p:sldId id="279" r:id="rId19"/>
    <p:sldId id="28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99FF33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6.3195659570331492E-2"/>
          <c:y val="5.8891555233659666E-2"/>
          <c:w val="0.75670785943423735"/>
          <c:h val="0.7540841584431865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оценки 5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Математика</c:v>
                </c:pt>
                <c:pt idx="1">
                  <c:v>Диктант</c:v>
                </c:pt>
                <c:pt idx="2">
                  <c:v>Грамматическое задание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6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оценка 4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Математика</c:v>
                </c:pt>
                <c:pt idx="1">
                  <c:v>Диктант</c:v>
                </c:pt>
                <c:pt idx="2">
                  <c:v>Грамматическое задание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</c:v>
                </c:pt>
                <c:pt idx="1">
                  <c:v>10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оценка3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Математика</c:v>
                </c:pt>
                <c:pt idx="1">
                  <c:v>Диктант</c:v>
                </c:pt>
                <c:pt idx="2">
                  <c:v>Грамматическое задание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</c:v>
                </c:pt>
                <c:pt idx="1">
                  <c:v>3</c:v>
                </c:pt>
                <c:pt idx="2">
                  <c:v>14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оценка 2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Математика</c:v>
                </c:pt>
                <c:pt idx="1">
                  <c:v>Диктант</c:v>
                </c:pt>
                <c:pt idx="2">
                  <c:v>Грамматическое задание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6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</c:ser>
        <c:shape val="box"/>
        <c:axId val="117446912"/>
        <c:axId val="117800960"/>
        <c:axId val="0"/>
      </c:bar3DChart>
      <c:catAx>
        <c:axId val="117446912"/>
        <c:scaling>
          <c:orientation val="minMax"/>
        </c:scaling>
        <c:axPos val="b"/>
        <c:tickLblPos val="nextTo"/>
        <c:crossAx val="117800960"/>
        <c:crosses val="autoZero"/>
        <c:auto val="1"/>
        <c:lblAlgn val="ctr"/>
        <c:lblOffset val="100"/>
      </c:catAx>
      <c:valAx>
        <c:axId val="117800960"/>
        <c:scaling>
          <c:orientation val="minMax"/>
        </c:scaling>
        <c:axPos val="l"/>
        <c:majorGridlines/>
        <c:numFmt formatCode="General" sourceLinked="1"/>
        <c:tickLblPos val="nextTo"/>
        <c:crossAx val="1174469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0C19-5146-4E5A-A900-1C3CDBDAEB0B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B32E-7FCE-4CDA-9597-AFCB36113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0C19-5146-4E5A-A900-1C3CDBDAEB0B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B32E-7FCE-4CDA-9597-AFCB36113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0C19-5146-4E5A-A900-1C3CDBDAEB0B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B32E-7FCE-4CDA-9597-AFCB36113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0C19-5146-4E5A-A900-1C3CDBDAEB0B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B32E-7FCE-4CDA-9597-AFCB36113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0C19-5146-4E5A-A900-1C3CDBDAEB0B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B32E-7FCE-4CDA-9597-AFCB36113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0C19-5146-4E5A-A900-1C3CDBDAEB0B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B32E-7FCE-4CDA-9597-AFCB36113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0C19-5146-4E5A-A900-1C3CDBDAEB0B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B32E-7FCE-4CDA-9597-AFCB36113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0C19-5146-4E5A-A900-1C3CDBDAEB0B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B32E-7FCE-4CDA-9597-AFCB36113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0C19-5146-4E5A-A900-1C3CDBDAEB0B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B32E-7FCE-4CDA-9597-AFCB36113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0C19-5146-4E5A-A900-1C3CDBDAEB0B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B32E-7FCE-4CDA-9597-AFCB36113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0C19-5146-4E5A-A900-1C3CDBDAEB0B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B32E-7FCE-4CDA-9597-AFCB36113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10C19-5146-4E5A-A900-1C3CDBDAEB0B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7B32E-7FCE-4CDA-9597-AFCB36113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3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928662" y="2285992"/>
            <a:ext cx="7143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i="1" dirty="0" smtClean="0">
                <a:ln/>
                <a:solidFill>
                  <a:srgbClr val="008000"/>
                </a:solidFill>
                <a:latin typeface="Georgia" pitchFamily="18" charset="0"/>
              </a:rPr>
              <a:t>Ваш ребенок –</a:t>
            </a:r>
          </a:p>
          <a:p>
            <a:pPr algn="ctr"/>
            <a:r>
              <a:rPr lang="ru-RU" sz="5400" b="1" i="1" dirty="0" smtClean="0">
                <a:ln/>
                <a:solidFill>
                  <a:srgbClr val="008000"/>
                </a:solidFill>
                <a:latin typeface="Georgia" pitchFamily="18" charset="0"/>
              </a:rPr>
              <a:t> третьеклассник</a:t>
            </a:r>
            <a:endParaRPr lang="ru-RU" sz="5400" b="1" i="1" cap="none" spc="0" dirty="0">
              <a:ln/>
              <a:solidFill>
                <a:srgbClr val="008000"/>
              </a:solidFill>
              <a:effectLst/>
              <a:latin typeface="Georgia" pitchFamily="18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699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>
                <a:solidFill>
                  <a:srgbClr val="C00000"/>
                </a:solidFill>
              </a:rPr>
              <a:t>Плюсы и минусы развивающегося интеллекта.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35729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33CC"/>
                </a:solidFill>
              </a:rPr>
              <a:t>У девятилетних школьников в самом пике развития находится  стадия конкретных операций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207167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0033CC"/>
                </a:solidFill>
              </a:rPr>
              <a:t>На </a:t>
            </a:r>
            <a:r>
              <a:rPr lang="ru-RU" dirty="0">
                <a:solidFill>
                  <a:srgbClr val="0033CC"/>
                </a:solidFill>
              </a:rPr>
              <a:t>смену эмоциональной открытости приходит логика.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278605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</a:t>
            </a:r>
            <a:r>
              <a:rPr lang="ru-RU" sz="2000" dirty="0">
                <a:solidFill>
                  <a:srgbClr val="0033CC"/>
                </a:solidFill>
              </a:rPr>
              <a:t>Наиболее распространённым защитным механизмом является избегание.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6248" y="442913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33CC"/>
                </a:solidFill>
              </a:rPr>
              <a:t>Благодаря усвоенным логическим способам мышления они отмечают, что наблюдаемые ими явления весьма противоречивы.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385762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33CC"/>
                </a:solidFill>
              </a:rPr>
              <a:t>Н</a:t>
            </a:r>
            <a:r>
              <a:rPr lang="ru-RU" sz="2000" dirty="0" smtClean="0">
                <a:solidFill>
                  <a:srgbClr val="0033CC"/>
                </a:solidFill>
              </a:rPr>
              <a:t>равится </a:t>
            </a:r>
            <a:r>
              <a:rPr lang="ru-RU" sz="2000" dirty="0">
                <a:solidFill>
                  <a:srgbClr val="0033CC"/>
                </a:solidFill>
              </a:rPr>
              <a:t>процесс использования логических схем для объяснений.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5715016"/>
            <a:ext cx="55007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33CC"/>
                </a:solidFill>
              </a:rPr>
              <a:t>Они тонко подмечают те особенности родительского поведения, которые сами родители стараются не замечать.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8699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>
                <a:solidFill>
                  <a:srgbClr val="C00000"/>
                </a:solidFill>
              </a:rPr>
              <a:t>Влюблённость как форма жизни.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285860"/>
            <a:ext cx="55721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33CC"/>
                </a:solidFill>
              </a:rPr>
              <a:t>Ч</a:t>
            </a:r>
            <a:r>
              <a:rPr lang="ru-RU" sz="2000" dirty="0" smtClean="0">
                <a:solidFill>
                  <a:srgbClr val="0033CC"/>
                </a:solidFill>
              </a:rPr>
              <a:t>увства</a:t>
            </a:r>
            <a:r>
              <a:rPr lang="ru-RU" sz="2000" dirty="0">
                <a:solidFill>
                  <a:srgbClr val="0033CC"/>
                </a:solidFill>
              </a:rPr>
              <a:t>, восторг, глубина переживаний – это всё настоящее.  Но всё же любовь пока второстепенна.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2357430"/>
            <a:ext cx="48436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rgbClr val="0033CC"/>
                </a:solidFill>
              </a:rPr>
              <a:t>Дружба – вот настоящая тема отношений.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78605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33CC"/>
                </a:solidFill>
              </a:rPr>
              <a:t>Друзья для него – это уже не просто знакомые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450057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33CC"/>
                </a:solidFill>
              </a:rPr>
              <a:t>Появляется представление об обязательствах в человеческих отношениях, и дети начинают оценивать действия друг друга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5500702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33CC"/>
                </a:solidFill>
              </a:rPr>
              <a:t>В</a:t>
            </a:r>
            <a:r>
              <a:rPr lang="ru-RU" sz="2000" dirty="0" smtClean="0">
                <a:solidFill>
                  <a:srgbClr val="0033CC"/>
                </a:solidFill>
              </a:rPr>
              <a:t>озникающей </a:t>
            </a:r>
            <a:r>
              <a:rPr lang="ru-RU" sz="2000" dirty="0">
                <a:solidFill>
                  <a:srgbClr val="0033CC"/>
                </a:solidFill>
              </a:rPr>
              <a:t>в этот период потребностью занять определённое положение в группе сверстников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857620" y="34290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33CC"/>
                </a:solidFill>
              </a:rPr>
              <a:t>У</a:t>
            </a:r>
            <a:r>
              <a:rPr lang="ru-RU" sz="2000" dirty="0" smtClean="0">
                <a:solidFill>
                  <a:srgbClr val="0033CC"/>
                </a:solidFill>
              </a:rPr>
              <a:t>спехи </a:t>
            </a:r>
            <a:r>
              <a:rPr lang="ru-RU" sz="2000" dirty="0">
                <a:solidFill>
                  <a:srgbClr val="0033CC"/>
                </a:solidFill>
              </a:rPr>
              <a:t>в учёбе у третьеклассников становятся менее значимыми и отходят на второй план.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8699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Что </a:t>
            </a:r>
            <a:r>
              <a:rPr lang="ru-RU" b="1" i="1" dirty="0">
                <a:solidFill>
                  <a:srgbClr val="C00000"/>
                </a:solidFill>
              </a:rPr>
              <a:t>же нужно третьекласснику?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86380" y="1500174"/>
            <a:ext cx="30003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33CC"/>
                </a:solidFill>
              </a:rPr>
              <a:t>Пространство</a:t>
            </a:r>
          </a:p>
          <a:p>
            <a:r>
              <a:rPr lang="ru-RU" sz="2800" b="1" i="1" dirty="0" smtClean="0">
                <a:solidFill>
                  <a:srgbClr val="0033CC"/>
                </a:solidFill>
              </a:rPr>
              <a:t> </a:t>
            </a:r>
            <a:endParaRPr lang="ru-RU" sz="2800" dirty="0">
              <a:solidFill>
                <a:srgbClr val="0033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86446" y="3214686"/>
            <a:ext cx="20267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0033CC"/>
                </a:solidFill>
              </a:rPr>
              <a:t>Структура</a:t>
            </a:r>
            <a:endParaRPr lang="ru-RU" sz="2800" dirty="0">
              <a:solidFill>
                <a:srgbClr val="0033CC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71934" y="5572140"/>
            <a:ext cx="50772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33CC"/>
                </a:solidFill>
              </a:rPr>
              <a:t>Чтение хорошей литературы</a:t>
            </a:r>
            <a:endParaRPr lang="ru-RU" sz="2800" dirty="0">
              <a:solidFill>
                <a:srgbClr val="0033C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071678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i="1" dirty="0">
                <a:solidFill>
                  <a:srgbClr val="0033CC"/>
                </a:solidFill>
              </a:rPr>
              <a:t>Уважение к их собственному мнению, чутью, решениям</a:t>
            </a:r>
            <a:endParaRPr lang="ru-RU" sz="2800" dirty="0">
              <a:solidFill>
                <a:srgbClr val="0033CC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4143380"/>
            <a:ext cx="5799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33CC"/>
                </a:solidFill>
              </a:rPr>
              <a:t>Искренность со стороны взрослых</a:t>
            </a:r>
            <a:endParaRPr lang="ru-RU" sz="28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699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Georgia" pitchFamily="18" charset="0"/>
              </a:rPr>
              <a:t>Для успешности в учебе </a:t>
            </a:r>
            <a:br>
              <a:rPr lang="ru-RU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Georgia" pitchFamily="18" charset="0"/>
              </a:rPr>
              <a:t>необходимо: </a:t>
            </a:r>
            <a:br>
              <a:rPr lang="ru-RU" dirty="0" smtClean="0">
                <a:solidFill>
                  <a:srgbClr val="C00000"/>
                </a:solidFill>
                <a:latin typeface="Georgia" pitchFamily="18" charset="0"/>
              </a:rPr>
            </a:br>
            <a:endParaRPr lang="ru-RU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1857364"/>
            <a:ext cx="6886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0033CC"/>
                </a:solidFill>
                <a:latin typeface="Georgia" pitchFamily="18" charset="0"/>
              </a:rPr>
              <a:t>Хорошо развитые свойства внимания</a:t>
            </a:r>
            <a:r>
              <a:rPr lang="ru-RU" sz="2400" dirty="0" smtClean="0">
                <a:solidFill>
                  <a:srgbClr val="0033CC"/>
                </a:solidFill>
                <a:latin typeface="Georgia" pitchFamily="18" charset="0"/>
              </a:rPr>
              <a:t> </a:t>
            </a:r>
            <a:endParaRPr lang="ru-RU" sz="2400" dirty="0">
              <a:solidFill>
                <a:srgbClr val="0033CC"/>
              </a:solidFill>
              <a:latin typeface="Georgia" pitchFamily="18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142976" y="2786058"/>
            <a:ext cx="75724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 smtClean="0">
                <a:solidFill>
                  <a:srgbClr val="0033CC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азвивать память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rgbClr val="0033C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младших школьников</a:t>
            </a: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3571876"/>
            <a:ext cx="6500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33CC"/>
                </a:solidFill>
                <a:latin typeface="Georgia" pitchFamily="18" charset="0"/>
              </a:rPr>
              <a:t>Развитие</a:t>
            </a:r>
            <a:r>
              <a:rPr lang="ru-RU" sz="2400" dirty="0" smtClean="0">
                <a:solidFill>
                  <a:srgbClr val="0033CC"/>
                </a:solidFill>
                <a:latin typeface="Georgia" pitchFamily="18" charset="0"/>
              </a:rPr>
              <a:t> </a:t>
            </a:r>
            <a:r>
              <a:rPr lang="ru-RU" sz="2400" b="1" i="1" dirty="0" smtClean="0">
                <a:solidFill>
                  <a:srgbClr val="0033CC"/>
                </a:solidFill>
                <a:latin typeface="Georgia" pitchFamily="18" charset="0"/>
              </a:rPr>
              <a:t>их мыслительных способностей.</a:t>
            </a:r>
            <a:r>
              <a:rPr lang="ru-RU" sz="2400" dirty="0" smtClean="0">
                <a:solidFill>
                  <a:srgbClr val="0033CC"/>
                </a:solidFill>
                <a:latin typeface="Georgia" pitchFamily="18" charset="0"/>
              </a:rPr>
              <a:t> </a:t>
            </a:r>
            <a:endParaRPr lang="ru-RU" sz="2400" dirty="0">
              <a:solidFill>
                <a:srgbClr val="0033CC"/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4572008"/>
            <a:ext cx="67866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33CC"/>
                </a:solidFill>
                <a:latin typeface="Georgia" pitchFamily="18" charset="0"/>
              </a:rPr>
              <a:t>Развитие у школьников</a:t>
            </a:r>
            <a:r>
              <a:rPr lang="ru-RU" sz="2400" dirty="0" smtClean="0">
                <a:solidFill>
                  <a:srgbClr val="0033CC"/>
                </a:solidFill>
                <a:latin typeface="Georgia" pitchFamily="18" charset="0"/>
              </a:rPr>
              <a:t> </a:t>
            </a:r>
            <a:r>
              <a:rPr lang="ru-RU" sz="2400" b="1" i="1" dirty="0" smtClean="0">
                <a:solidFill>
                  <a:srgbClr val="0033CC"/>
                </a:solidFill>
                <a:latin typeface="Georgia" pitchFamily="18" charset="0"/>
              </a:rPr>
              <a:t>интереса к чтению</a:t>
            </a:r>
            <a:r>
              <a:rPr lang="ru-RU" sz="2400" dirty="0" smtClean="0">
                <a:solidFill>
                  <a:srgbClr val="0033CC"/>
                </a:solidFill>
                <a:latin typeface="Georgia" pitchFamily="18" charset="0"/>
              </a:rPr>
              <a:t>.</a:t>
            </a:r>
            <a:endParaRPr lang="ru-RU" sz="2400" dirty="0">
              <a:solidFill>
                <a:srgbClr val="0033CC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699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736702">
            <a:off x="490837" y="2969419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СОВЕТУЮ ВАМ… </a:t>
            </a:r>
            <a:r>
              <a:rPr lang="ru-RU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Georgia" pitchFamily="18" charset="0"/>
              </a:rPr>
            </a:br>
            <a:endParaRPr lang="ru-RU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1026" name="Picture 2" descr="D:\Фото\У нас в гостях\Люди\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1928802"/>
            <a:ext cx="1500198" cy="1344517"/>
          </a:xfrm>
          <a:prstGeom prst="rect">
            <a:avLst/>
          </a:prstGeom>
          <a:noFill/>
        </p:spPr>
      </p:pic>
      <p:pic>
        <p:nvPicPr>
          <p:cNvPr id="1027" name="Picture 3" descr="D:\Фото\У нас в гостях\Люди\1f3768f89f7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1928802"/>
            <a:ext cx="1592144" cy="1171578"/>
          </a:xfrm>
          <a:prstGeom prst="rect">
            <a:avLst/>
          </a:prstGeom>
          <a:noFill/>
        </p:spPr>
      </p:pic>
      <p:pic>
        <p:nvPicPr>
          <p:cNvPr id="1028" name="Picture 4" descr="D:\Фото\У нас в гостях\Люди\24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4714884"/>
            <a:ext cx="1828800" cy="1257300"/>
          </a:xfrm>
          <a:prstGeom prst="rect">
            <a:avLst/>
          </a:prstGeom>
          <a:noFill/>
        </p:spPr>
      </p:pic>
      <p:pic>
        <p:nvPicPr>
          <p:cNvPr id="1029" name="Picture 5" descr="D:\Фото\У нас в гостях\Люди\132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48" y="4786322"/>
            <a:ext cx="1287069" cy="111919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Подведение итогов входных контрольных работ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Русский язык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6" y="2928934"/>
          <a:ext cx="7429555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11"/>
                <a:gridCol w="1485911"/>
                <a:gridCol w="1485911"/>
                <a:gridCol w="1485911"/>
                <a:gridCol w="1485911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Диктант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Грамматическое задание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71448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умения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Ставить ударение;</a:t>
            </a:r>
          </a:p>
          <a:p>
            <a:r>
              <a:rPr lang="ru-RU" dirty="0" smtClean="0"/>
              <a:t>Определять безударную гласную;</a:t>
            </a:r>
          </a:p>
          <a:p>
            <a:r>
              <a:rPr lang="ru-RU" i="1" dirty="0" smtClean="0">
                <a:solidFill>
                  <a:srgbClr val="C00000"/>
                </a:solidFill>
              </a:rPr>
              <a:t>Подбирать  проверочные слова</a:t>
            </a:r>
          </a:p>
          <a:p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Делить слова на слоги</a:t>
            </a:r>
          </a:p>
          <a:p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Делить слова для переноса</a:t>
            </a:r>
          </a:p>
          <a:p>
            <a:endParaRPr lang="ru-RU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1" y="1571612"/>
          <a:ext cx="8372475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495"/>
                <a:gridCol w="1674495"/>
                <a:gridCol w="1674495"/>
                <a:gridCol w="1674495"/>
                <a:gridCol w="1674495"/>
              </a:tblGrid>
              <a:tr h="7858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Родительское собрание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Тема: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учебной и воспитательной работы в 3 классе «Б»</a:t>
            </a:r>
            <a:endParaRPr lang="ru-RU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Повестка собрания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 Встреча с учителями по другим предметам;</a:t>
            </a:r>
          </a:p>
          <a:p>
            <a:r>
              <a:rPr lang="ru-RU" dirty="0" smtClean="0"/>
              <a:t>2. Психологические и физиологические особенности ребенка – третьеклассника</a:t>
            </a:r>
          </a:p>
          <a:p>
            <a:r>
              <a:rPr lang="ru-RU" dirty="0" smtClean="0"/>
              <a:t>3.  Подведение итогов входных контрольных работ </a:t>
            </a:r>
          </a:p>
          <a:p>
            <a:r>
              <a:rPr lang="ru-RU" dirty="0" smtClean="0"/>
              <a:t>4. Формирование плана воспитательной работы на учебный год</a:t>
            </a:r>
          </a:p>
          <a:p>
            <a:r>
              <a:rPr lang="ru-RU" dirty="0" smtClean="0"/>
              <a:t>5. Работа в электронном журнале (дневнике)</a:t>
            </a:r>
          </a:p>
          <a:p>
            <a:r>
              <a:rPr lang="ru-RU" dirty="0" smtClean="0"/>
              <a:t>6</a:t>
            </a:r>
            <a:r>
              <a:rPr lang="ru-RU" dirty="0" smtClean="0"/>
              <a:t>. Разное</a:t>
            </a:r>
            <a:endParaRPr lang="ru-RU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142976" y="1714488"/>
            <a:ext cx="65722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i="1" dirty="0" smtClean="0">
                <a:solidFill>
                  <a:srgbClr val="0033CC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Слишком послушные сыновья никогда не достигают многого.</a:t>
            </a:r>
            <a:endParaRPr lang="ru-RU" sz="4000" b="1" i="1" dirty="0" smtClean="0">
              <a:solidFill>
                <a:srgbClr val="0033CC"/>
              </a:solidFill>
              <a:latin typeface="Georgia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i="1" dirty="0" err="1" smtClean="0">
                <a:solidFill>
                  <a:srgbClr val="0033CC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Абрахам</a:t>
            </a:r>
            <a:r>
              <a:rPr lang="ru-RU" sz="4000" b="1" i="1" dirty="0" smtClean="0">
                <a:solidFill>
                  <a:srgbClr val="0033CC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solidFill>
                  <a:srgbClr val="0033CC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Брилл</a:t>
            </a:r>
            <a:endParaRPr lang="ru-RU" sz="4000" b="1" i="1" dirty="0" smtClean="0">
              <a:solidFill>
                <a:srgbClr val="0033CC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документы\ВСЕ ДЛЯ ПРЕЗЕНТАЦИИ\126 фоны для презентаций\notebook_b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995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85728"/>
            <a:ext cx="5429288" cy="657227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Georgia" pitchFamily="18" charset="0"/>
              </a:rPr>
              <a:t>Миф 1.</a:t>
            </a:r>
            <a:r>
              <a:rPr lang="ru-RU" sz="3600" b="1" dirty="0" smtClean="0">
                <a:latin typeface="Georgia" pitchFamily="18" charset="0"/>
              </a:rPr>
              <a:t/>
            </a:r>
            <a:br>
              <a:rPr lang="ru-RU" sz="3600" b="1" dirty="0" smtClean="0">
                <a:latin typeface="Georgia" pitchFamily="18" charset="0"/>
              </a:rPr>
            </a:br>
            <a:r>
              <a:rPr lang="ru-RU" sz="3600" b="1" dirty="0" smtClean="0">
                <a:solidFill>
                  <a:srgbClr val="0033CC"/>
                </a:solidFill>
                <a:latin typeface="Georgia" pitchFamily="18" charset="0"/>
              </a:rPr>
              <a:t>Девятилетних </a:t>
            </a:r>
            <a:r>
              <a:rPr lang="ru-RU" sz="3600" b="1" dirty="0">
                <a:solidFill>
                  <a:srgbClr val="0033CC"/>
                </a:solidFill>
                <a:latin typeface="Georgia" pitchFamily="18" charset="0"/>
              </a:rPr>
              <a:t>детей, третьеклассников считают цельными, гармоничными и доброжелательными людьми, в отличие от первоклассников или подростков.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Мои документы\ВСЕ ДЛЯ ПРЕЗЕНТАЦИИ\126 фоны для презентаций\notebook_b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99592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28794" y="642918"/>
            <a:ext cx="5214974" cy="571504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Georgia" pitchFamily="18" charset="0"/>
              </a:rPr>
              <a:t>Реальность</a:t>
            </a:r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</a:rPr>
              <a:t>:</a:t>
            </a:r>
            <a:r>
              <a:rPr lang="ru-RU" sz="3200" b="1" dirty="0" smtClean="0">
                <a:latin typeface="Georgia" pitchFamily="18" charset="0"/>
              </a:rPr>
              <a:t/>
            </a:r>
            <a:br>
              <a:rPr lang="ru-RU" sz="3200" b="1" dirty="0" smtClean="0">
                <a:latin typeface="Georgia" pitchFamily="18" charset="0"/>
              </a:rPr>
            </a:br>
            <a:r>
              <a:rPr lang="ru-RU" sz="3200" b="1" dirty="0" smtClean="0">
                <a:latin typeface="Georgia" pitchFamily="18" charset="0"/>
              </a:rPr>
              <a:t> </a:t>
            </a:r>
            <a:r>
              <a:rPr lang="ru-RU" sz="3200" b="1" dirty="0">
                <a:solidFill>
                  <a:srgbClr val="0033CC"/>
                </a:solidFill>
                <a:latin typeface="Georgia" pitchFamily="18" charset="0"/>
              </a:rPr>
              <a:t>Многие из них – довольно злые критики. Именно на девятом году жизни начинается кратковременный период, когда дети обесценивают авторитет </a:t>
            </a:r>
            <a:r>
              <a:rPr lang="ru-RU" sz="3200" b="1" dirty="0" smtClean="0">
                <a:solidFill>
                  <a:srgbClr val="0033CC"/>
                </a:solidFill>
                <a:latin typeface="Georgia" pitchFamily="18" charset="0"/>
              </a:rPr>
              <a:t>взрослых</a:t>
            </a:r>
            <a:r>
              <a:rPr lang="ru-RU" sz="3200" b="1" dirty="0" smtClean="0">
                <a:solidFill>
                  <a:srgbClr val="0033CC"/>
                </a:solidFill>
                <a:latin typeface="Georgia" pitchFamily="18" charset="0"/>
              </a:rPr>
              <a:t>.</a:t>
            </a:r>
            <a:r>
              <a:rPr lang="ru-RU" sz="3200" b="1" dirty="0" smtClean="0">
                <a:solidFill>
                  <a:srgbClr val="0033CC"/>
                </a:solidFill>
                <a:latin typeface="Georgia" pitchFamily="18" charset="0"/>
              </a:rPr>
              <a:t> </a:t>
            </a:r>
            <a:endParaRPr lang="ru-RU" sz="3200" b="1" dirty="0">
              <a:solidFill>
                <a:srgbClr val="0033CC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Мои документы\ВСЕ ДЛЯ ПРЕЗЕНТАЦИИ\126 фоны для презентаций\notebook_b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995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785794"/>
            <a:ext cx="5000660" cy="557216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Georgia" pitchFamily="18" charset="0"/>
              </a:rPr>
              <a:t>Миф 2.</a:t>
            </a:r>
            <a:r>
              <a:rPr lang="ru-RU" sz="4000" b="1" dirty="0" smtClean="0">
                <a:latin typeface="Georgia" pitchFamily="18" charset="0"/>
              </a:rPr>
              <a:t/>
            </a:r>
            <a:br>
              <a:rPr lang="ru-RU" sz="4000" b="1" dirty="0" smtClean="0">
                <a:latin typeface="Georgia" pitchFamily="18" charset="0"/>
              </a:rPr>
            </a:br>
            <a:r>
              <a:rPr lang="ru-RU" sz="4000" b="1" dirty="0" smtClean="0">
                <a:latin typeface="Georgia" pitchFamily="18" charset="0"/>
              </a:rPr>
              <a:t> </a:t>
            </a:r>
            <a:r>
              <a:rPr lang="ru-RU" sz="4000" b="1" dirty="0">
                <a:solidFill>
                  <a:srgbClr val="0033CC"/>
                </a:solidFill>
                <a:latin typeface="Georgia" pitchFamily="18" charset="0"/>
              </a:rPr>
              <a:t>Самооценка детей данного возраста зависит от успехов в учёбе, ведь учёба – это их ведущая деятельность, как утверждают многие психологи.</a:t>
            </a:r>
            <a:r>
              <a:rPr lang="ru-RU" dirty="0">
                <a:solidFill>
                  <a:srgbClr val="0033CC"/>
                </a:solidFill>
              </a:rPr>
              <a:t/>
            </a:r>
            <a:br>
              <a:rPr lang="ru-RU" dirty="0">
                <a:solidFill>
                  <a:srgbClr val="0033CC"/>
                </a:solidFill>
              </a:rPr>
            </a:br>
            <a:endParaRPr lang="ru-RU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Мои документы\ВСЕ ДЛЯ ПРЕЗЕНТАЦИИ\126 фоны для презентаций\notebook_b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995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714356"/>
            <a:ext cx="6215106" cy="614364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FF0000"/>
                </a:solidFill>
                <a:latin typeface="Georgia" pitchFamily="18" charset="0"/>
              </a:rPr>
              <a:t>Реальность</a:t>
            </a:r>
            <a:r>
              <a:rPr lang="ru-RU" sz="3600" dirty="0" smtClean="0">
                <a:solidFill>
                  <a:srgbClr val="FF0000"/>
                </a:solidFill>
                <a:latin typeface="Georgia" pitchFamily="18" charset="0"/>
              </a:rPr>
              <a:t>:</a:t>
            </a:r>
            <a:r>
              <a:rPr lang="ru-RU" sz="3600" dirty="0" smtClean="0">
                <a:latin typeface="Georgia" pitchFamily="18" charset="0"/>
              </a:rPr>
              <a:t/>
            </a:r>
            <a:br>
              <a:rPr lang="ru-RU" sz="3600" dirty="0" smtClean="0">
                <a:latin typeface="Georgia" pitchFamily="18" charset="0"/>
              </a:rPr>
            </a:br>
            <a:r>
              <a:rPr lang="ru-RU" sz="3600" dirty="0" smtClean="0">
                <a:latin typeface="Georgia" pitchFamily="18" charset="0"/>
              </a:rPr>
              <a:t> </a:t>
            </a:r>
            <a:r>
              <a:rPr lang="ru-RU" sz="3600" b="1" dirty="0">
                <a:solidFill>
                  <a:srgbClr val="0033CC"/>
                </a:solidFill>
                <a:latin typeface="Georgia" pitchFamily="18" charset="0"/>
              </a:rPr>
              <a:t>У детей в возрасте девяти лет, в отличие от следующего периода (10-12 лет), самооценка по-прежнему в значительной степени определяется отношением родителей. Чем сильнее дети чувствуют критику и отвержение с нашей стороны, тем хуже они о себе </a:t>
            </a:r>
            <a:r>
              <a:rPr lang="ru-RU" sz="3600" b="1" dirty="0" smtClean="0">
                <a:solidFill>
                  <a:srgbClr val="0033CC"/>
                </a:solidFill>
                <a:latin typeface="Georgia" pitchFamily="18" charset="0"/>
              </a:rPr>
              <a:t>думают.</a:t>
            </a:r>
            <a:r>
              <a:rPr lang="ru-RU" dirty="0">
                <a:latin typeface="Script" pitchFamily="2" charset="0"/>
              </a:rPr>
              <a:t/>
            </a:r>
            <a:br>
              <a:rPr lang="ru-RU" dirty="0">
                <a:latin typeface="Script" pitchFamily="2" charset="0"/>
              </a:rPr>
            </a:br>
            <a:endParaRPr lang="ru-RU" dirty="0">
              <a:latin typeface="Script" pitchFamily="2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8699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785786" y="1071547"/>
            <a:ext cx="778674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rgbClr val="0033CC"/>
                </a:solidFill>
                <a:latin typeface="Georgia" pitchFamily="18" charset="0"/>
              </a:rPr>
              <a:t>Немецкий антропософ Рудольф Штайнер называл детей маленькими ангелами, которые год за годом всё ближе спускаются к земле. В девять лет, говорил он, эти ангелы окончательно падают на землю, теряя свои крылышки.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366</Words>
  <Application>Microsoft Office PowerPoint</Application>
  <PresentationFormat>Экран (4:3)</PresentationFormat>
  <Paragraphs>78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Родительское собрание</vt:lpstr>
      <vt:lpstr>Повестка собрания</vt:lpstr>
      <vt:lpstr>Слайд 4</vt:lpstr>
      <vt:lpstr>Миф 1. Девятилетних детей, третьеклассников считают цельными, гармоничными и доброжелательными людьми, в отличие от первоклассников или подростков.</vt:lpstr>
      <vt:lpstr>Реальность:  Многие из них – довольно злые критики. Именно на девятом году жизни начинается кратковременный период, когда дети обесценивают авторитет взрослых. </vt:lpstr>
      <vt:lpstr>Миф 2.  Самооценка детей данного возраста зависит от успехов в учёбе, ведь учёба – это их ведущая деятельность, как утверждают многие психологи. </vt:lpstr>
      <vt:lpstr>Реальность:  У детей в возрасте девяти лет, в отличие от следующего периода (10-12 лет), самооценка по-прежнему в значительной степени определяется отношением родителей. Чем сильнее дети чувствуют критику и отвержение с нашей стороны, тем хуже они о себе думают. </vt:lpstr>
      <vt:lpstr>Слайд 9</vt:lpstr>
      <vt:lpstr>Плюсы и минусы развивающегося интеллекта. </vt:lpstr>
      <vt:lpstr>Влюблённость как форма жизни.</vt:lpstr>
      <vt:lpstr>Что же нужно третьекласснику?</vt:lpstr>
      <vt:lpstr>Для успешности в учебе  необходимо:  </vt:lpstr>
      <vt:lpstr>СОВЕТУЮ ВАМ…  </vt:lpstr>
      <vt:lpstr>Подведение итогов входных контрольных работ</vt:lpstr>
      <vt:lpstr>Слайд 16</vt:lpstr>
      <vt:lpstr>Основные умения</vt:lpstr>
      <vt:lpstr>Математика</vt:lpstr>
      <vt:lpstr>Слайд 19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 Windows</cp:lastModifiedBy>
  <cp:revision>20</cp:revision>
  <dcterms:created xsi:type="dcterms:W3CDTF">2012-09-26T19:52:47Z</dcterms:created>
  <dcterms:modified xsi:type="dcterms:W3CDTF">2016-10-06T14:07:13Z</dcterms:modified>
</cp:coreProperties>
</file>